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4"/>
  </p:notesMasterIdLst>
  <p:sldIdLst>
    <p:sldId id="325" r:id="rId2"/>
    <p:sldId id="256" r:id="rId3"/>
    <p:sldId id="285" r:id="rId4"/>
    <p:sldId id="324" r:id="rId5"/>
    <p:sldId id="311" r:id="rId6"/>
    <p:sldId id="326" r:id="rId7"/>
    <p:sldId id="306" r:id="rId8"/>
    <p:sldId id="330" r:id="rId9"/>
    <p:sldId id="307" r:id="rId10"/>
    <p:sldId id="318" r:id="rId11"/>
    <p:sldId id="319" r:id="rId12"/>
    <p:sldId id="29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72F02-7801-4DA0-AFCD-A081BC117D1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31A62-F9FD-4D8A-9CB0-738B7A3C8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084713-3BE0-4EAC-A12F-7A4AB4BEEADB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B14AE-39B3-4FB2-B6AE-6E54948175E0}" type="slidenum">
              <a:rPr lang="ru-RU"/>
              <a:pPr/>
              <a:t>3</a:t>
            </a:fld>
            <a:endParaRPr lang="ru-RU"/>
          </a:p>
        </p:txBody>
      </p:sp>
      <p:sp>
        <p:nvSpPr>
          <p:cNvPr id="2652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65219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</p:spPr>
        <p:txBody>
          <a:bodyPr/>
          <a:lstStyle/>
          <a:p>
            <a:endParaRPr lang="ru-RU"/>
          </a:p>
        </p:txBody>
      </p:sp>
      <p:sp>
        <p:nvSpPr>
          <p:cNvPr id="265220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81D7D6-EC89-493F-813D-434A63D48195}" type="slidenum">
              <a:rPr lang="ru-RU" sz="1200"/>
              <a:pPr algn="r"/>
              <a:t>3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BA0CED-88D9-4B5E-9339-B87C129502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tandart.edu.ru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28670"/>
            <a:ext cx="7772400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Новый федеральный государственный стандарт (ФГОС).</a:t>
            </a:r>
            <a:br>
              <a:rPr lang="ru-RU" dirty="0" smtClean="0"/>
            </a:br>
            <a:r>
              <a:rPr lang="ru-RU" dirty="0" smtClean="0"/>
              <a:t>Перспективы перехода образовательных учреждений.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79388" y="1125538"/>
            <a:ext cx="8748712" cy="1116012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FFFF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04788" algn="ctr" defTabSz="1874838" eaLnBrk="0" hangingPunct="0">
              <a:lnSpc>
                <a:spcPts val="1488"/>
              </a:lnSpc>
              <a:spcBef>
                <a:spcPts val="313"/>
              </a:spcBef>
              <a:buFont typeface="Arial" charset="0"/>
              <a:buNone/>
            </a:pPr>
            <a:endParaRPr lang="ru-RU" sz="2400" b="1">
              <a:latin typeface="Times New Roman" pitchFamily="18" charset="0"/>
            </a:endParaRPr>
          </a:p>
          <a:p>
            <a:pPr marL="204788" algn="ctr" defTabSz="1874838" eaLnBrk="0" hangingPunct="0">
              <a:lnSpc>
                <a:spcPts val="1488"/>
              </a:lnSpc>
              <a:spcBef>
                <a:spcPts val="313"/>
              </a:spcBef>
              <a:buFont typeface="Arial" charset="0"/>
              <a:buNone/>
            </a:pPr>
            <a:endParaRPr lang="ru-RU" sz="2400" b="1">
              <a:latin typeface="Times New Roman" pitchFamily="18" charset="0"/>
            </a:endParaRPr>
          </a:p>
          <a:p>
            <a:pPr marL="204788" algn="ctr" defTabSz="1874838" eaLnBrk="0" hangingPunct="0">
              <a:lnSpc>
                <a:spcPts val="1488"/>
              </a:lnSpc>
              <a:spcBef>
                <a:spcPts val="313"/>
              </a:spcBef>
              <a:buFont typeface="Arial" charset="0"/>
              <a:buNone/>
            </a:pPr>
            <a:r>
              <a:rPr lang="ru-RU" sz="2400" b="1">
                <a:latin typeface="Times New Roman" pitchFamily="18" charset="0"/>
              </a:rPr>
              <a:t>ФОТ </a:t>
            </a:r>
            <a:r>
              <a:rPr lang="ru-RU" sz="2000" b="1">
                <a:latin typeface="Times New Roman" pitchFamily="18" charset="0"/>
              </a:rPr>
              <a:t>педагогического персонала, осуществляющего учебный процесс </a:t>
            </a:r>
          </a:p>
          <a:p>
            <a:pPr marL="204788" algn="ctr" defTabSz="1874838" eaLnBrk="0" hangingPunct="0">
              <a:lnSpc>
                <a:spcPts val="1488"/>
              </a:lnSpc>
              <a:spcBef>
                <a:spcPts val="313"/>
              </a:spcBef>
              <a:buFont typeface="Arial" charset="0"/>
              <a:buNone/>
            </a:pPr>
            <a:endParaRPr lang="ru-RU" sz="2400" b="1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14313" y="3608388"/>
            <a:ext cx="2628900" cy="280828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FFFFFF"/>
              </a:gs>
              <a:gs pos="100000">
                <a:srgbClr val="99CCFF"/>
              </a:gs>
            </a:gsLst>
            <a:lin ang="54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endParaRPr lang="ru-RU" sz="2000" b="1">
              <a:latin typeface="Times New Roman" pitchFamily="18" charset="0"/>
            </a:endParaRPr>
          </a:p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r>
              <a:rPr lang="ru-RU" sz="2000" b="1">
                <a:latin typeface="Times New Roman" pitchFamily="18" charset="0"/>
              </a:rPr>
              <a:t>Базовая часть</a:t>
            </a:r>
          </a:p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endParaRPr lang="ru-RU" sz="2000" b="1">
              <a:latin typeface="Times New Roman" pitchFamily="18" charset="0"/>
            </a:endParaRPr>
          </a:p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299200" y="3644900"/>
            <a:ext cx="2628900" cy="27717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FFFFFF"/>
              </a:gs>
              <a:gs pos="100000">
                <a:srgbClr val="99CCFF"/>
              </a:gs>
            </a:gsLst>
            <a:lin ang="54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endParaRPr lang="ru-RU" sz="2000" b="1">
              <a:latin typeface="Times New Roman" pitchFamily="18" charset="0"/>
            </a:endParaRPr>
          </a:p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r>
              <a:rPr lang="ru-RU" sz="2000" b="1">
                <a:latin typeface="Times New Roman" pitchFamily="18" charset="0"/>
              </a:rPr>
              <a:t>Стимулирующая часть</a:t>
            </a:r>
          </a:p>
        </p:txBody>
      </p:sp>
      <p:sp>
        <p:nvSpPr>
          <p:cNvPr id="7173" name="Заголовок 1"/>
          <p:cNvSpPr txBox="1">
            <a:spLocks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00CC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712788" algn="ctr"/>
            <a:r>
              <a:rPr lang="ru-RU" sz="2200" b="1">
                <a:solidFill>
                  <a:schemeClr val="bg1"/>
                </a:solidFill>
              </a:rPr>
              <a:t>Распределение фонда оплаты труда (ФОТ) педагогического персонала, осуществляющего учебный процесс</a:t>
            </a:r>
          </a:p>
        </p:txBody>
      </p:sp>
      <p:pic>
        <p:nvPicPr>
          <p:cNvPr id="7174" name="Picture 8" descr="57"/>
          <p:cNvPicPr>
            <a:picLocks noChangeAspect="1" noChangeArrowheads="1"/>
          </p:cNvPicPr>
          <p:nvPr/>
        </p:nvPicPr>
        <p:blipFill>
          <a:blip r:embed="rId2" cstate="print"/>
          <a:srcRect l="22795"/>
          <a:stretch>
            <a:fillRect/>
          </a:stretch>
        </p:blipFill>
        <p:spPr bwMode="auto">
          <a:xfrm>
            <a:off x="36513" y="44450"/>
            <a:ext cx="8636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3095625" y="3644900"/>
            <a:ext cx="2881313" cy="2808288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FFFFFF"/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120650" algn="ctr" defTabSz="1874838" eaLnBrk="0" hangingPunct="0">
              <a:spcBef>
                <a:spcPct val="100000"/>
              </a:spcBef>
              <a:buFont typeface="Arial" charset="0"/>
              <a:buNone/>
            </a:pPr>
            <a:r>
              <a:rPr lang="ru-RU" sz="2000" b="1">
                <a:latin typeface="Times New Roman" pitchFamily="18" charset="0"/>
              </a:rPr>
              <a:t>Выплаты компенсационного характера, осуществляемые в соответствии с трудовым законодательством</a:t>
            </a:r>
            <a:r>
              <a:rPr lang="ru-RU" sz="2400" b="1">
                <a:latin typeface="Times New Roman" pitchFamily="18" charset="0"/>
              </a:rPr>
              <a:t> </a:t>
            </a:r>
          </a:p>
        </p:txBody>
      </p:sp>
      <p:sp>
        <p:nvSpPr>
          <p:cNvPr id="7176" name="AutoShape 11"/>
          <p:cNvSpPr>
            <a:spLocks noChangeArrowheads="1"/>
          </p:cNvSpPr>
          <p:nvPr/>
        </p:nvSpPr>
        <p:spPr bwMode="auto">
          <a:xfrm>
            <a:off x="1258888" y="2312988"/>
            <a:ext cx="684212" cy="1258887"/>
          </a:xfrm>
          <a:prstGeom prst="downArrow">
            <a:avLst>
              <a:gd name="adj1" fmla="val 50000"/>
              <a:gd name="adj2" fmla="val 4599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AutoShape 12"/>
          <p:cNvSpPr>
            <a:spLocks noChangeArrowheads="1"/>
          </p:cNvSpPr>
          <p:nvPr/>
        </p:nvSpPr>
        <p:spPr bwMode="auto">
          <a:xfrm>
            <a:off x="4175125" y="2312988"/>
            <a:ext cx="684213" cy="1258887"/>
          </a:xfrm>
          <a:prstGeom prst="downArrow">
            <a:avLst>
              <a:gd name="adj1" fmla="val 50000"/>
              <a:gd name="adj2" fmla="val 4599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AutoShape 13"/>
          <p:cNvSpPr>
            <a:spLocks noChangeArrowheads="1"/>
          </p:cNvSpPr>
          <p:nvPr/>
        </p:nvSpPr>
        <p:spPr bwMode="auto">
          <a:xfrm>
            <a:off x="7235825" y="2349500"/>
            <a:ext cx="684213" cy="1258888"/>
          </a:xfrm>
          <a:prstGeom prst="downArrow">
            <a:avLst>
              <a:gd name="adj1" fmla="val 50000"/>
              <a:gd name="adj2" fmla="val 4599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Rectangle 5"/>
          <p:cNvSpPr>
            <a:spLocks noChangeArrowheads="1"/>
          </p:cNvSpPr>
          <p:nvPr/>
        </p:nvSpPr>
        <p:spPr bwMode="auto">
          <a:xfrm flipV="1">
            <a:off x="9685338" y="2781300"/>
            <a:ext cx="79375" cy="698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99CCFF"/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10800000" lIns="0" tIns="0" rIns="0" bIns="0"/>
          <a:lstStyle/>
          <a:p>
            <a:pPr marL="84138" defTabSz="1874838" eaLnBrk="0" hangingPunct="0">
              <a:lnSpc>
                <a:spcPts val="1613"/>
              </a:lnSpc>
              <a:spcBef>
                <a:spcPts val="75"/>
              </a:spcBef>
              <a:buFont typeface="Arial" charset="0"/>
              <a:buNone/>
              <a:defRPr/>
            </a:pPr>
            <a:endParaRPr lang="ru-RU" sz="700">
              <a:latin typeface="Calibri" pitchFamily="34" charset="0"/>
            </a:endParaRPr>
          </a:p>
        </p:txBody>
      </p:sp>
      <p:sp>
        <p:nvSpPr>
          <p:cNvPr id="8195" name="AutoShape 9"/>
          <p:cNvSpPr>
            <a:spLocks noChangeArrowheads="1"/>
          </p:cNvSpPr>
          <p:nvPr/>
        </p:nvSpPr>
        <p:spPr bwMode="auto">
          <a:xfrm rot="-2660775">
            <a:off x="6335713" y="1881188"/>
            <a:ext cx="360362" cy="36036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99FF"/>
              </a:gs>
              <a:gs pos="100000">
                <a:srgbClr val="0000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9972675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Заголовок 1"/>
          <p:cNvSpPr txBox="1">
            <a:spLocks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00CC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712788" algn="ctr"/>
            <a:r>
              <a:rPr lang="ru-RU" sz="2200" b="1">
                <a:solidFill>
                  <a:schemeClr val="bg1"/>
                </a:solidFill>
              </a:rPr>
              <a:t>Структура базовой части ФОТ учителя </a:t>
            </a:r>
          </a:p>
        </p:txBody>
      </p:sp>
      <p:pic>
        <p:nvPicPr>
          <p:cNvPr id="8198" name="Picture 14" descr="57"/>
          <p:cNvPicPr>
            <a:picLocks noChangeAspect="1" noChangeArrowheads="1"/>
          </p:cNvPicPr>
          <p:nvPr/>
        </p:nvPicPr>
        <p:blipFill>
          <a:blip r:embed="rId2" cstate="print"/>
          <a:srcRect l="22795"/>
          <a:stretch>
            <a:fillRect/>
          </a:stretch>
        </p:blipFill>
        <p:spPr bwMode="auto">
          <a:xfrm>
            <a:off x="34925" y="42863"/>
            <a:ext cx="9731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AutoShape 15"/>
          <p:cNvSpPr>
            <a:spLocks noChangeArrowheads="1"/>
          </p:cNvSpPr>
          <p:nvPr/>
        </p:nvSpPr>
        <p:spPr bwMode="auto">
          <a:xfrm>
            <a:off x="2447925" y="1054100"/>
            <a:ext cx="3995738" cy="89852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200" b="1">
                <a:solidFill>
                  <a:schemeClr val="bg1"/>
                </a:solidFill>
              </a:rPr>
              <a:t>Базовая часть ФОТ учителя</a:t>
            </a:r>
          </a:p>
        </p:txBody>
      </p:sp>
      <p:sp>
        <p:nvSpPr>
          <p:cNvPr id="8200" name="AutoShape 16"/>
          <p:cNvSpPr>
            <a:spLocks noChangeArrowheads="1"/>
          </p:cNvSpPr>
          <p:nvPr/>
        </p:nvSpPr>
        <p:spPr bwMode="auto">
          <a:xfrm>
            <a:off x="107950" y="2276475"/>
            <a:ext cx="4105275" cy="190817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200" b="1">
                <a:solidFill>
                  <a:schemeClr val="bg1"/>
                </a:solidFill>
              </a:rPr>
              <a:t>Оплата аудиторной деятельности в среднем 85 %</a:t>
            </a:r>
          </a:p>
        </p:txBody>
      </p:sp>
      <p:sp>
        <p:nvSpPr>
          <p:cNvPr id="8201" name="AutoShape 17"/>
          <p:cNvSpPr>
            <a:spLocks noChangeArrowheads="1"/>
          </p:cNvSpPr>
          <p:nvPr/>
        </p:nvSpPr>
        <p:spPr bwMode="auto">
          <a:xfrm>
            <a:off x="4392613" y="2143116"/>
            <a:ext cx="4751387" cy="2214577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Неаудиторная (внеурочная) деятельность – в среднем 15% (определяется учреждением самостоятельно с учетом фактически сложившейся специфики оплаты неаудиторной (внеурочной) деятельности </a:t>
            </a:r>
          </a:p>
        </p:txBody>
      </p:sp>
      <p:sp>
        <p:nvSpPr>
          <p:cNvPr id="8202" name="AutoShape 18"/>
          <p:cNvSpPr>
            <a:spLocks noChangeArrowheads="1"/>
          </p:cNvSpPr>
          <p:nvPr/>
        </p:nvSpPr>
        <p:spPr bwMode="auto">
          <a:xfrm rot="2660775" flipH="1">
            <a:off x="2195513" y="1881188"/>
            <a:ext cx="360362" cy="360362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99FF"/>
              </a:gs>
              <a:gs pos="100000">
                <a:srgbClr val="0000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19"/>
          <p:cNvSpPr>
            <a:spLocks noChangeArrowheads="1"/>
          </p:cNvSpPr>
          <p:nvPr/>
        </p:nvSpPr>
        <p:spPr bwMode="auto">
          <a:xfrm>
            <a:off x="71438" y="4572008"/>
            <a:ext cx="9072562" cy="217010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Ставка заработной платы педагогов = </a:t>
            </a:r>
            <a:r>
              <a:rPr lang="ru-RU" b="1" dirty="0" err="1">
                <a:solidFill>
                  <a:schemeClr val="bg1"/>
                </a:solidFill>
              </a:rPr>
              <a:t>Стп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х</a:t>
            </a:r>
            <a:r>
              <a:rPr lang="ru-RU" b="1" dirty="0">
                <a:solidFill>
                  <a:schemeClr val="bg1"/>
                </a:solidFill>
              </a:rPr>
              <a:t> Н </a:t>
            </a:r>
            <a:r>
              <a:rPr lang="ru-RU" b="1" dirty="0" err="1">
                <a:solidFill>
                  <a:schemeClr val="bg1"/>
                </a:solidFill>
              </a:rPr>
              <a:t>х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Бп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х</a:t>
            </a:r>
            <a:r>
              <a:rPr lang="ru-RU" b="1" dirty="0">
                <a:solidFill>
                  <a:schemeClr val="bg1"/>
                </a:solidFill>
              </a:rPr>
              <a:t> П </a:t>
            </a:r>
            <a:r>
              <a:rPr lang="ru-RU" b="1" dirty="0" err="1">
                <a:solidFill>
                  <a:schemeClr val="bg1"/>
                </a:solidFill>
              </a:rPr>
              <a:t>х</a:t>
            </a:r>
            <a:r>
              <a:rPr lang="ru-RU" b="1" dirty="0">
                <a:solidFill>
                  <a:schemeClr val="bg1"/>
                </a:solidFill>
              </a:rPr>
              <a:t> Г </a:t>
            </a:r>
          </a:p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	</a:t>
            </a:r>
            <a:r>
              <a:rPr lang="ru-RU" b="1" dirty="0" err="1">
                <a:solidFill>
                  <a:schemeClr val="bg1"/>
                </a:solidFill>
              </a:rPr>
              <a:t>Стп</a:t>
            </a:r>
            <a:r>
              <a:rPr lang="ru-RU" b="1" dirty="0">
                <a:solidFill>
                  <a:schemeClr val="bg1"/>
                </a:solidFill>
              </a:rPr>
              <a:t> – стоимость педагогической услуги (руб.за </a:t>
            </a:r>
            <a:r>
              <a:rPr lang="ru-RU" b="1" dirty="0" err="1">
                <a:solidFill>
                  <a:schemeClr val="bg1"/>
                </a:solidFill>
              </a:rPr>
              <a:t>ученико-час</a:t>
            </a:r>
            <a:r>
              <a:rPr lang="ru-RU" b="1" dirty="0">
                <a:solidFill>
                  <a:schemeClr val="bg1"/>
                </a:solidFill>
              </a:rPr>
              <a:t>);</a:t>
            </a:r>
          </a:p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	Н – количество обучающихся по предмету </a:t>
            </a:r>
          </a:p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	</a:t>
            </a:r>
            <a:r>
              <a:rPr lang="ru-RU" b="1" dirty="0" err="1">
                <a:solidFill>
                  <a:schemeClr val="bg1"/>
                </a:solidFill>
              </a:rPr>
              <a:t>Бп</a:t>
            </a:r>
            <a:r>
              <a:rPr lang="ru-RU" b="1" dirty="0">
                <a:solidFill>
                  <a:schemeClr val="bg1"/>
                </a:solidFill>
              </a:rPr>
              <a:t> – количество часов по предмету</a:t>
            </a:r>
          </a:p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	П – коэффициент, учитывающий сложность, приоритетность предмета</a:t>
            </a:r>
          </a:p>
          <a:p>
            <a:pPr marL="623888" indent="-623888">
              <a:tabLst>
                <a:tab pos="358775" algn="l"/>
              </a:tabLst>
            </a:pPr>
            <a:r>
              <a:rPr lang="ru-RU" b="1" dirty="0">
                <a:solidFill>
                  <a:schemeClr val="bg1"/>
                </a:solidFill>
              </a:rPr>
              <a:t>	Г– коэффициент, учитывающий возможность деления класса на группы</a:t>
            </a:r>
          </a:p>
        </p:txBody>
      </p:sp>
      <p:sp>
        <p:nvSpPr>
          <p:cNvPr id="8204" name="AutoShape 20"/>
          <p:cNvSpPr>
            <a:spLocks noChangeArrowheads="1"/>
          </p:cNvSpPr>
          <p:nvPr/>
        </p:nvSpPr>
        <p:spPr bwMode="auto">
          <a:xfrm rot="64443" flipH="1">
            <a:off x="2016125" y="4184650"/>
            <a:ext cx="360363" cy="396875"/>
          </a:xfrm>
          <a:prstGeom prst="downArrow">
            <a:avLst>
              <a:gd name="adj1" fmla="val 50000"/>
              <a:gd name="adj2" fmla="val 27533"/>
            </a:avLst>
          </a:prstGeom>
          <a:gradFill rotWithShape="1">
            <a:gsLst>
              <a:gs pos="0">
                <a:srgbClr val="0099FF"/>
              </a:gs>
              <a:gs pos="100000">
                <a:srgbClr val="0000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533400" y="1524000"/>
            <a:ext cx="8310563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33" tIns="45667" rIns="91333" bIns="45667">
            <a:spAutoFit/>
          </a:bodyPr>
          <a:lstStyle/>
          <a:p>
            <a:pPr marL="357188" indent="-357188">
              <a:spcBef>
                <a:spcPct val="65000"/>
              </a:spcBef>
              <a:buFont typeface="Wingdings" pitchFamily="2" charset="2"/>
              <a:buNone/>
            </a:pPr>
            <a:endParaRPr lang="ru-RU" sz="23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135171" name="Rectangle 3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rgbClr val="33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-61913" y="2275840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ru-RU" sz="1800"/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2438400" y="4114800"/>
            <a:ext cx="830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ru-RU" sz="2600">
              <a:solidFill>
                <a:schemeClr val="accent2"/>
              </a:solidFill>
            </a:endParaRPr>
          </a:p>
        </p:txBody>
      </p:sp>
      <p:pic>
        <p:nvPicPr>
          <p:cNvPr id="135174" name="Picture 6" descr="stand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5938" cy="796925"/>
          </a:xfrm>
          <a:prstGeom prst="rect">
            <a:avLst/>
          </a:prstGeom>
          <a:noFill/>
        </p:spPr>
      </p:pic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3214678" y="428604"/>
            <a:ext cx="61579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Перечень требований к отбору </a:t>
            </a:r>
          </a:p>
          <a:p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пилотных образовательных учреждений</a:t>
            </a:r>
            <a:r>
              <a:rPr lang="ru-RU" sz="2400">
                <a:solidFill>
                  <a:schemeClr val="bg1"/>
                </a:solidFill>
              </a:rPr>
              <a:t> 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214282" y="1714488"/>
            <a:ext cx="84582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lvl="1" indent="1588" algn="l">
              <a:buFontTx/>
              <a:buAutoNum type="arabicPeriod"/>
            </a:pPr>
            <a:r>
              <a:rPr lang="ru-RU" sz="2800" b="1" dirty="0">
                <a:solidFill>
                  <a:srgbClr val="000099"/>
                </a:solidFill>
              </a:rPr>
              <a:t>Общие </a:t>
            </a:r>
            <a:r>
              <a:rPr lang="ru-RU" sz="2800" b="1" dirty="0" smtClean="0">
                <a:solidFill>
                  <a:srgbClr val="000099"/>
                </a:solidFill>
              </a:rPr>
              <a:t>требования</a:t>
            </a:r>
          </a:p>
          <a:p>
            <a:pPr marL="179388" lvl="1" indent="1588">
              <a:buFontTx/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</a:rPr>
              <a:t>Требования к материально-технической базе образовательного учреждения с учетом необходимых гигиенических условий</a:t>
            </a:r>
          </a:p>
          <a:p>
            <a:pPr marL="179388" lvl="1" indent="1588">
              <a:buFontTx/>
              <a:buAutoNum type="arabicPeriod"/>
            </a:pPr>
            <a:r>
              <a:rPr lang="ru-RU" sz="2800" b="1" smtClean="0">
                <a:solidFill>
                  <a:srgbClr val="000099"/>
                </a:solidFill>
              </a:rPr>
              <a:t>Требования </a:t>
            </a:r>
            <a:r>
              <a:rPr lang="ru-RU" sz="2800" b="1" dirty="0" smtClean="0">
                <a:solidFill>
                  <a:srgbClr val="000099"/>
                </a:solidFill>
              </a:rPr>
              <a:t>к информационно-технологическим условиям</a:t>
            </a:r>
          </a:p>
          <a:p>
            <a:pPr marL="179388" lvl="1" indent="1588">
              <a:buFontTx/>
              <a:buAutoNum type="arabicPeriod"/>
            </a:pPr>
            <a:r>
              <a:rPr lang="ru-RU" sz="2800" b="1" dirty="0" smtClean="0">
                <a:solidFill>
                  <a:srgbClr val="000099"/>
                </a:solidFill>
              </a:rPr>
              <a:t>Требования к кадровому обеспечению</a:t>
            </a:r>
            <a:r>
              <a:rPr lang="ru-RU" sz="2800" dirty="0" smtClean="0"/>
              <a:t> </a:t>
            </a:r>
          </a:p>
          <a:p>
            <a:pPr marL="179388" lvl="1" indent="1588">
              <a:buFontTx/>
              <a:buAutoNum type="arabicPeriod"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marL="179388" lvl="1" indent="1588" algn="l">
              <a:buFontTx/>
              <a:buAutoNum type="arabicPeriod"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marL="179388" lvl="1" indent="1588" algn="l">
              <a:buFontTx/>
              <a:buAutoNum type="arabicPeriod"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marL="179388" lvl="1" indent="1588" algn="l">
              <a:buFontTx/>
              <a:buAutoNum type="arabicPeriod"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marL="179388" lvl="1" indent="1588" algn="l">
              <a:buFontTx/>
              <a:buAutoNum type="arabicPeriod"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marL="179388" lvl="1" indent="1588" algn="l">
              <a:buFontTx/>
              <a:buAutoNum type="arabicPeriod"/>
            </a:pPr>
            <a:endParaRPr lang="ru-RU" sz="2800" b="1" dirty="0">
              <a:solidFill>
                <a:srgbClr val="000099"/>
              </a:solidFill>
            </a:endParaRPr>
          </a:p>
          <a:p>
            <a:pPr marL="179388" lvl="1" indent="1588" algn="l"/>
            <a:endParaRPr lang="ru-RU" sz="28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 </a:t>
            </a:r>
            <a:r>
              <a:rPr lang="ru-RU" sz="2800" b="1">
                <a:solidFill>
                  <a:schemeClr val="bg1"/>
                </a:solidFill>
              </a:rPr>
              <a:t>Основные направления инициативы 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«Наша новая школа»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23850" y="1285860"/>
            <a:ext cx="8462992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1. </a:t>
            </a:r>
            <a:r>
              <a:rPr lang="ru-RU" sz="2400" b="1" dirty="0">
                <a:solidFill>
                  <a:schemeClr val="accent2"/>
                </a:solidFill>
              </a:rPr>
              <a:t>Переход на новые образовательные </a:t>
            </a:r>
            <a:r>
              <a:rPr lang="ru-RU" sz="2400" b="1" dirty="0">
                <a:solidFill>
                  <a:srgbClr val="CC0000"/>
                </a:solidFill>
              </a:rPr>
              <a:t>стандарты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  <a:p>
            <a:r>
              <a:rPr lang="en-US" sz="2400" b="1" dirty="0">
                <a:solidFill>
                  <a:schemeClr val="accent2"/>
                </a:solidFill>
              </a:rPr>
              <a:t>2. </a:t>
            </a:r>
            <a:r>
              <a:rPr lang="ru-RU" sz="2400" b="1" dirty="0">
                <a:solidFill>
                  <a:schemeClr val="accent2"/>
                </a:solidFill>
              </a:rPr>
              <a:t>Развитие системы поддержки </a:t>
            </a:r>
            <a:r>
              <a:rPr lang="ru-RU" sz="2400" b="1" dirty="0">
                <a:solidFill>
                  <a:srgbClr val="CC0000"/>
                </a:solidFill>
              </a:rPr>
              <a:t>талантливых</a:t>
            </a:r>
            <a:r>
              <a:rPr lang="ru-RU" sz="2400" b="1" dirty="0">
                <a:solidFill>
                  <a:schemeClr val="accent2"/>
                </a:solidFill>
              </a:rPr>
              <a:t> детей</a:t>
            </a: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3. Развитие </a:t>
            </a:r>
            <a:r>
              <a:rPr lang="ru-RU" sz="2400" b="1" dirty="0">
                <a:solidFill>
                  <a:srgbClr val="CC0000"/>
                </a:solidFill>
              </a:rPr>
              <a:t>учительского</a:t>
            </a:r>
            <a:r>
              <a:rPr lang="ru-RU" sz="2400" b="1" dirty="0">
                <a:solidFill>
                  <a:schemeClr val="accent2"/>
                </a:solidFill>
              </a:rPr>
              <a:t> потенциала</a:t>
            </a: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4. </a:t>
            </a:r>
            <a:r>
              <a:rPr lang="ru-RU" sz="2400" b="1" dirty="0">
                <a:solidFill>
                  <a:srgbClr val="CC0000"/>
                </a:solidFill>
              </a:rPr>
              <a:t>Изменение</a:t>
            </a:r>
            <a:r>
              <a:rPr lang="ru-RU" sz="2400" b="1" dirty="0">
                <a:solidFill>
                  <a:schemeClr val="accent2"/>
                </a:solidFill>
              </a:rPr>
              <a:t> инфраструктуры </a:t>
            </a:r>
            <a:r>
              <a:rPr lang="ru-RU" sz="2400" b="1" dirty="0">
                <a:solidFill>
                  <a:srgbClr val="CC0000"/>
                </a:solidFill>
              </a:rPr>
              <a:t>школьной</a:t>
            </a:r>
            <a:r>
              <a:rPr lang="ru-RU" sz="2400" b="1" dirty="0">
                <a:solidFill>
                  <a:srgbClr val="FF3300"/>
                </a:solidFill>
              </a:rPr>
              <a:t> </a:t>
            </a:r>
            <a:r>
              <a:rPr lang="ru-RU" sz="2400" b="1" dirty="0">
                <a:solidFill>
                  <a:schemeClr val="accent2"/>
                </a:solidFill>
              </a:rPr>
              <a:t>сети</a:t>
            </a: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5. Сохранение и укрепление </a:t>
            </a:r>
            <a:r>
              <a:rPr lang="ru-RU" sz="2400" b="1" dirty="0">
                <a:solidFill>
                  <a:srgbClr val="CC0000"/>
                </a:solidFill>
              </a:rPr>
              <a:t>здоровья</a:t>
            </a:r>
            <a:r>
              <a:rPr lang="ru-RU" sz="2400" b="1" dirty="0">
                <a:solidFill>
                  <a:schemeClr val="accent2"/>
                </a:solidFill>
              </a:rPr>
              <a:t> школьников </a:t>
            </a: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6. Расширение </a:t>
            </a:r>
            <a:r>
              <a:rPr lang="ru-RU" sz="2400" b="1" dirty="0">
                <a:solidFill>
                  <a:srgbClr val="CC0000"/>
                </a:solidFill>
              </a:rPr>
              <a:t>самостоятельности</a:t>
            </a:r>
            <a:r>
              <a:rPr lang="ru-RU" sz="2400" b="1" dirty="0">
                <a:solidFill>
                  <a:schemeClr val="accent2"/>
                </a:solidFill>
              </a:rPr>
              <a:t> школ</a:t>
            </a: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214283" y="1071546"/>
            <a:ext cx="8429684" cy="1277954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72BD147-6F04-4C3E-B197-A7F913A00F25}" type="slidenum">
              <a:rPr lang="ru-RU" sz="1400">
                <a:latin typeface="+mn-lt"/>
              </a:rPr>
              <a:pPr algn="r">
                <a:defRPr/>
              </a:pPr>
              <a:t>3</a:t>
            </a:fld>
            <a:endParaRPr lang="ru-RU" sz="1400">
              <a:latin typeface="+mn-lt"/>
            </a:endParaRPr>
          </a:p>
        </p:txBody>
      </p:sp>
      <p:sp>
        <p:nvSpPr>
          <p:cNvPr id="17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52497F9-9552-4F5C-8E64-58187323A679}" type="slidenum">
              <a:rPr lang="ru-RU" sz="1400">
                <a:latin typeface="+mn-lt"/>
              </a:rPr>
              <a:pPr algn="r">
                <a:defRPr/>
              </a:pPr>
              <a:t>3</a:t>
            </a:fld>
            <a:endParaRPr lang="ru-RU" sz="1400">
              <a:latin typeface="+mn-lt"/>
            </a:endParaRPr>
          </a:p>
        </p:txBody>
      </p:sp>
      <p:sp>
        <p:nvSpPr>
          <p:cNvPr id="15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6E8C7F4-DD79-45E9-87CD-029331DA25AF}" type="slidenum">
              <a:rPr lang="ru-RU" sz="1400">
                <a:latin typeface="+mn-lt"/>
              </a:rPr>
              <a:pPr algn="r">
                <a:defRPr/>
              </a:pPr>
              <a:t>3</a:t>
            </a:fld>
            <a:endParaRPr lang="ru-RU" sz="1400">
              <a:latin typeface="+mn-lt"/>
            </a:endParaRPr>
          </a:p>
        </p:txBody>
      </p:sp>
      <p:sp>
        <p:nvSpPr>
          <p:cNvPr id="26419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214290"/>
            <a:ext cx="8858280" cy="766785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Основы школьного стандарта второго поколения</a:t>
            </a: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b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ru-RU" sz="2800" b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64198" name="AutoShape 5"/>
          <p:cNvSpPr>
            <a:spLocks noChangeArrowheads="1"/>
          </p:cNvSpPr>
          <p:nvPr/>
        </p:nvSpPr>
        <p:spPr bwMode="auto">
          <a:xfrm>
            <a:off x="3200400" y="4343400"/>
            <a:ext cx="2376488" cy="1296988"/>
          </a:xfrm>
          <a:prstGeom prst="roundRect">
            <a:avLst>
              <a:gd name="adj" fmla="val 16667"/>
            </a:avLst>
          </a:prstGeom>
          <a:solidFill>
            <a:srgbClr val="0033CC">
              <a:alpha val="49019"/>
            </a:srgbClr>
          </a:soli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>
                <a:solidFill>
                  <a:schemeClr val="bg1"/>
                </a:solidFill>
              </a:rPr>
              <a:t>Федеральный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>
                <a:solidFill>
                  <a:schemeClr val="bg1"/>
                </a:solidFill>
              </a:rPr>
              <a:t>государственный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>
                <a:solidFill>
                  <a:schemeClr val="bg1"/>
                </a:solidFill>
              </a:rPr>
              <a:t>образовательный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>
                <a:solidFill>
                  <a:schemeClr val="bg1"/>
                </a:solidFill>
              </a:rPr>
              <a:t>стандарт общего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>
                <a:solidFill>
                  <a:schemeClr val="bg1"/>
                </a:solidFill>
              </a:rPr>
              <a:t>образования</a:t>
            </a:r>
          </a:p>
        </p:txBody>
      </p:sp>
      <p:sp>
        <p:nvSpPr>
          <p:cNvPr id="264199" name="WordArt 6"/>
          <p:cNvSpPr>
            <a:spLocks noChangeArrowheads="1" noChangeShapeType="1" noTextEdit="1"/>
          </p:cNvSpPr>
          <p:nvPr/>
        </p:nvSpPr>
        <p:spPr bwMode="auto">
          <a:xfrm>
            <a:off x="533400" y="5257800"/>
            <a:ext cx="7993063" cy="14398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общественный договор –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социальный запрос семьи, общества и государства</a:t>
            </a:r>
          </a:p>
        </p:txBody>
      </p:sp>
      <p:sp>
        <p:nvSpPr>
          <p:cNvPr id="264200" name="AutoShape 7"/>
          <p:cNvSpPr>
            <a:spLocks noChangeArrowheads="1"/>
          </p:cNvSpPr>
          <p:nvPr/>
        </p:nvSpPr>
        <p:spPr bwMode="auto">
          <a:xfrm>
            <a:off x="5105400" y="1752600"/>
            <a:ext cx="3886200" cy="27432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b="1" u="sng"/>
              <a:t>Научная основа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264201" name="AutoShape 8"/>
          <p:cNvSpPr>
            <a:spLocks noChangeArrowheads="1"/>
          </p:cNvSpPr>
          <p:nvPr/>
        </p:nvSpPr>
        <p:spPr bwMode="auto">
          <a:xfrm>
            <a:off x="214282" y="1571612"/>
            <a:ext cx="3352800" cy="2819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 u="sng"/>
              <a:t>Идеологическая и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 u="sng"/>
              <a:t>методологическая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400" b="1" u="sng"/>
              <a:t>основа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b="1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b="1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264202" name="AutoShape 9"/>
          <p:cNvSpPr>
            <a:spLocks noChangeArrowheads="1"/>
          </p:cNvSpPr>
          <p:nvPr/>
        </p:nvSpPr>
        <p:spPr bwMode="auto">
          <a:xfrm>
            <a:off x="381000" y="2438400"/>
            <a:ext cx="3124200" cy="1828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>
                  <a:alpha val="50000"/>
                </a:srgbClr>
              </a:gs>
              <a:gs pos="100000">
                <a:srgbClr val="F66200">
                  <a:alpha val="50000"/>
                </a:srgbClr>
              </a:gs>
            </a:gsLst>
            <a:lin ang="5400000" scaled="1"/>
          </a:gra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993D00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Концепция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духовно-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нравственного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развития и воспитания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личности гражданина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России</a:t>
            </a:r>
          </a:p>
        </p:txBody>
      </p:sp>
      <p:sp>
        <p:nvSpPr>
          <p:cNvPr id="264203" name="AutoShape 10"/>
          <p:cNvSpPr>
            <a:spLocks noChangeArrowheads="1"/>
          </p:cNvSpPr>
          <p:nvPr/>
        </p:nvSpPr>
        <p:spPr bwMode="auto">
          <a:xfrm>
            <a:off x="5181600" y="2438400"/>
            <a:ext cx="3733800" cy="1854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>
                  <a:alpha val="50000"/>
                </a:srgbClr>
              </a:gs>
              <a:gs pos="100000">
                <a:srgbClr val="D95700">
                  <a:alpha val="50000"/>
                </a:srgbClr>
              </a:gs>
            </a:gsLst>
            <a:lin ang="5400000" scaled="1"/>
          </a:gra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993D00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Фундаментальное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 ядро содержания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общего образования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и системно-деятельностный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b="1">
                <a:solidFill>
                  <a:schemeClr val="bg1"/>
                </a:solidFill>
                <a:latin typeface="Tahoma" pitchFamily="34" charset="0"/>
              </a:rPr>
              <a:t>подход в обучении</a:t>
            </a:r>
          </a:p>
        </p:txBody>
      </p:sp>
      <p:sp>
        <p:nvSpPr>
          <p:cNvPr id="264204" name="AutoShape 17"/>
          <p:cNvSpPr>
            <a:spLocks noChangeArrowheads="1"/>
          </p:cNvSpPr>
          <p:nvPr/>
        </p:nvSpPr>
        <p:spPr bwMode="auto">
          <a:xfrm rot="2548354">
            <a:off x="2286000" y="4648200"/>
            <a:ext cx="976313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4205" name="AutoShape 23"/>
          <p:cNvSpPr>
            <a:spLocks noChangeArrowheads="1"/>
          </p:cNvSpPr>
          <p:nvPr/>
        </p:nvSpPr>
        <p:spPr bwMode="auto">
          <a:xfrm rot="8524123">
            <a:off x="5486400" y="4648200"/>
            <a:ext cx="976313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4206" name="AutoShape 26"/>
          <p:cNvSpPr>
            <a:spLocks noChangeArrowheads="1"/>
          </p:cNvSpPr>
          <p:nvPr/>
        </p:nvSpPr>
        <p:spPr bwMode="auto">
          <a:xfrm>
            <a:off x="3124200" y="914400"/>
            <a:ext cx="2743200" cy="12192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Стратегия </a:t>
            </a:r>
          </a:p>
          <a:p>
            <a:pPr algn="ctr"/>
            <a:r>
              <a:rPr lang="ru-RU" sz="2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Экономического</a:t>
            </a:r>
          </a:p>
          <a:p>
            <a:pPr algn="ctr"/>
            <a:r>
              <a:rPr lang="ru-RU" sz="2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развития России</a:t>
            </a:r>
          </a:p>
          <a:p>
            <a:pPr algn="ctr"/>
            <a:r>
              <a:rPr lang="ru-RU" sz="2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2020</a:t>
            </a:r>
          </a:p>
        </p:txBody>
      </p:sp>
      <p:sp>
        <p:nvSpPr>
          <p:cNvPr id="264207" name="AutoShape 27"/>
          <p:cNvSpPr>
            <a:spLocks noChangeArrowheads="1"/>
          </p:cNvSpPr>
          <p:nvPr/>
        </p:nvSpPr>
        <p:spPr bwMode="auto">
          <a:xfrm rot="5400000">
            <a:off x="3564732" y="2759868"/>
            <a:ext cx="1676400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При введении ФГОС второго поколения, осуществляется переход: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8991600" cy="6096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От стандартов, содержащих подробный перечень тем по каждому предмету, обязательных для изучения каждым учеником, к новым стандартам – требованиям о том, какими должны быть школьные программы, какие результаты должны продемонстрировать дети, какие условия должны быть созданы в школе для достижения этих результатов.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Две части: обязательная и та, которая формируется школой. Чем старше ступень, тем больше возможность выбора.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Новый стандарт предусматривает внеаудиторную занятость.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Результат образования – это не только знания, но и умение применять их в повседневной жизни.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 школе должны быть созданы кадровые, материально-технические и другие условия, обеспечивающие развитие образовательной инфраструктуры в соответствии с требованиями времени.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Финансовое обеспечение будет построено на принципах </a:t>
            </a: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нормативно-подушевого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финансирования. При этом средства будут поступать и в муниципалитеты и в каждую школу по нормативу независимо от форм собственности.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img27"/>
          <p:cNvPicPr>
            <a:picLocks noChangeAspect="1" noChangeArrowheads="1"/>
          </p:cNvPicPr>
          <p:nvPr/>
        </p:nvPicPr>
        <p:blipFill>
          <a:blip r:embed="rId2" cstate="print">
            <a:lum bright="42000"/>
          </a:blip>
          <a:srcRect/>
          <a:stretch>
            <a:fillRect/>
          </a:stretch>
        </p:blipFill>
        <p:spPr bwMode="auto">
          <a:xfrm>
            <a:off x="-4500563" y="-3771900"/>
            <a:ext cx="18288001" cy="13716000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836613"/>
            <a:chOff x="0" y="0"/>
            <a:chExt cx="5760" cy="527"/>
          </a:xfrm>
        </p:grpSpPr>
        <p:sp>
          <p:nvSpPr>
            <p:cNvPr id="1024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solidFill>
              <a:srgbClr val="5576E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247" name="Picture 3" descr="ФлагиРФиК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5"/>
              <a:ext cx="93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Учебный план пилотных школ в 2010-2011 </a:t>
            </a:r>
            <a:r>
              <a:rPr lang="ru-RU" sz="1400" b="1">
                <a:solidFill>
                  <a:schemeClr val="bg1"/>
                </a:solidFill>
              </a:rPr>
              <a:t>учебном году</a:t>
            </a:r>
          </a:p>
        </p:txBody>
      </p:sp>
      <p:graphicFrame>
        <p:nvGraphicFramePr>
          <p:cNvPr id="10595" name="Group 355"/>
          <p:cNvGraphicFramePr>
            <a:graphicFrameLocks noGrp="1"/>
          </p:cNvGraphicFramePr>
          <p:nvPr/>
        </p:nvGraphicFramePr>
        <p:xfrm>
          <a:off x="395288" y="836613"/>
          <a:ext cx="8713787" cy="4316414"/>
        </p:xfrm>
        <a:graphic>
          <a:graphicData uri="http://schemas.openxmlformats.org/drawingml/2006/table">
            <a:tbl>
              <a:tblPr/>
              <a:tblGrid>
                <a:gridCol w="6913562"/>
                <a:gridCol w="1800225"/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Учебные предметы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Кол-во часов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Инвариантная часть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Литературное чтение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Окружающий мир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Художественный труд (ИЗО, Технология)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Вариативная часть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4508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Предельно допустимая аудиторная учебная нагрузка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5-дневной учебной неделе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Внеурочная деятельность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(кружки, секции, проектная деятельность и др.)</a:t>
                      </a:r>
                      <a:r>
                        <a:rPr kumimoji="0" lang="ru-RU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к финансированию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21" name="Rectangle 181"/>
          <p:cNvSpPr>
            <a:spLocks noChangeArrowheads="1"/>
          </p:cNvSpPr>
          <p:nvPr/>
        </p:nvSpPr>
        <p:spPr bwMode="auto">
          <a:xfrm>
            <a:off x="755650" y="5138738"/>
            <a:ext cx="3605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14300">
              <a:tabLst>
                <a:tab pos="2857500" algn="l"/>
                <a:tab pos="5829300" algn="l"/>
                <a:tab pos="5943600" algn="l"/>
              </a:tabLst>
            </a:pPr>
            <a:r>
              <a:rPr lang="ru-RU" sz="1400" b="1">
                <a:cs typeface="Times New Roman" pitchFamily="18" charset="0"/>
              </a:rPr>
              <a:t>Внеурочная деятельность</a:t>
            </a:r>
            <a:endParaRPr lang="ru-RU"/>
          </a:p>
        </p:txBody>
      </p:sp>
      <p:graphicFrame>
        <p:nvGraphicFramePr>
          <p:cNvPr id="10601" name="Group 361"/>
          <p:cNvGraphicFramePr>
            <a:graphicFrameLocks noGrp="1"/>
          </p:cNvGraphicFramePr>
          <p:nvPr/>
        </p:nvGraphicFramePr>
        <p:xfrm>
          <a:off x="395288" y="5445125"/>
          <a:ext cx="8713787" cy="1539558"/>
        </p:xfrm>
        <a:graphic>
          <a:graphicData uri="http://schemas.openxmlformats.org/drawingml/2006/table">
            <a:tbl>
              <a:tblPr/>
              <a:tblGrid>
                <a:gridCol w="6913562"/>
                <a:gridCol w="18002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Направления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класс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Спортивно-оздоровительное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Научно-познавательное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Военно-патриотическое и т. д.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2…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к финансированию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857500" algn="l"/>
                          <a:tab pos="5829300" algn="l"/>
                          <a:tab pos="59436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img27"/>
          <p:cNvPicPr>
            <a:picLocks noChangeAspect="1" noChangeArrowheads="1"/>
          </p:cNvPicPr>
          <p:nvPr/>
        </p:nvPicPr>
        <p:blipFill>
          <a:blip r:embed="rId2" cstate="print">
            <a:lum bright="42000"/>
          </a:blip>
          <a:srcRect/>
          <a:stretch>
            <a:fillRect/>
          </a:stretch>
        </p:blipFill>
        <p:spPr bwMode="auto">
          <a:xfrm>
            <a:off x="-3997325" y="-3411538"/>
            <a:ext cx="18288000" cy="1371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836613"/>
            <a:chOff x="0" y="0"/>
            <a:chExt cx="5760" cy="527"/>
          </a:xfrm>
        </p:grpSpPr>
        <p:sp>
          <p:nvSpPr>
            <p:cNvPr id="820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527"/>
            </a:xfrm>
            <a:prstGeom prst="rect">
              <a:avLst/>
            </a:prstGeom>
            <a:solidFill>
              <a:srgbClr val="5576E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202" name="Picture 3" descr="ФлагиРФиК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5"/>
              <a:ext cx="93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476375" y="0"/>
            <a:ext cx="76676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Реализация основной образовательной программы начального общего образования в пилотных школах в 2010-2011 </a:t>
            </a:r>
            <a:r>
              <a:rPr lang="ru-RU" sz="1400" b="1">
                <a:solidFill>
                  <a:schemeClr val="bg1"/>
                </a:solidFill>
              </a:rPr>
              <a:t>учебном году</a:t>
            </a:r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0" y="836613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solidFill>
                <a:srgbClr val="3333CC"/>
              </a:solidFill>
            </a:endParaRPr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0" y="1008807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993300"/>
                </a:solidFill>
                <a:latin typeface="Times New Roman" pitchFamily="18" charset="0"/>
              </a:rPr>
              <a:t>Требования к условиям и ресурсному обеспечению:</a:t>
            </a:r>
          </a:p>
          <a:p>
            <a:pPr indent="450850">
              <a:tabLst>
                <a:tab pos="685800" algn="l"/>
              </a:tabLst>
            </a:pPr>
            <a:endParaRPr lang="ru-RU" sz="800" b="1" dirty="0">
              <a:solidFill>
                <a:srgbClr val="993300"/>
              </a:solidFill>
              <a:latin typeface="Times New Roman" pitchFamily="18" charset="0"/>
            </a:endParaRPr>
          </a:p>
          <a:p>
            <a:pPr indent="450850">
              <a:buFontTx/>
              <a:buChar char="•"/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система гигиенических требований к условиям реализации образовательных программ общего образования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обучение в 1-ю смену,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начало занятий не ранее 8.30,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уроки 35 минут, постепенное увеличение нагрузки,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динамическая пауза после 3-го урока, не менее 40 </a:t>
            </a:r>
            <a:r>
              <a:rPr lang="ru-RU" sz="1400" b="1" dirty="0">
                <a:solidFill>
                  <a:srgbClr val="3333CC"/>
                </a:solidFill>
                <a:latin typeface="Times New Roman" pitchFamily="18" charset="0"/>
              </a:rPr>
              <a:t>минут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,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учебный год 33 </a:t>
            </a:r>
            <a:r>
              <a:rPr lang="ru-RU" sz="2400" b="1">
                <a:solidFill>
                  <a:srgbClr val="3333CC"/>
                </a:solidFill>
                <a:latin typeface="Times New Roman" pitchFamily="18" charset="0"/>
              </a:rPr>
              <a:t>недели</a:t>
            </a:r>
            <a:r>
              <a:rPr lang="ru-RU" sz="2400" b="1" smtClean="0">
                <a:solidFill>
                  <a:srgbClr val="3333CC"/>
                </a:solidFill>
                <a:latin typeface="Times New Roman" pitchFamily="18" charset="0"/>
              </a:rPr>
              <a:t>,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</a:endParaRP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обучение без домашних заданий,</a:t>
            </a:r>
          </a:p>
          <a:p>
            <a:pPr indent="450850"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	- дополнительные занятия не более 2</a:t>
            </a:r>
            <a:r>
              <a:rPr lang="ru-RU" sz="1600" b="1" dirty="0">
                <a:solidFill>
                  <a:srgbClr val="3333CC"/>
                </a:solidFill>
                <a:latin typeface="Times New Roman" pitchFamily="18" charset="0"/>
              </a:rPr>
              <a:t>-х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ru-RU" sz="1600" b="1" dirty="0">
                <a:solidFill>
                  <a:srgbClr val="3333CC"/>
                </a:solidFill>
                <a:latin typeface="Times New Roman" pitchFamily="18" charset="0"/>
              </a:rPr>
              <a:t>кружков (секций) в 1 пол.,</a:t>
            </a:r>
          </a:p>
          <a:p>
            <a:pPr indent="450850">
              <a:tabLst>
                <a:tab pos="685800" algn="l"/>
              </a:tabLst>
            </a:pPr>
            <a:r>
              <a:rPr lang="ru-RU" sz="1600" b="1" dirty="0">
                <a:solidFill>
                  <a:srgbClr val="3333CC"/>
                </a:solidFill>
                <a:latin typeface="Times New Roman" pitchFamily="18" charset="0"/>
              </a:rPr>
              <a:t>	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- для ГПД или школы полного дня – спальни.</a:t>
            </a:r>
          </a:p>
          <a:p>
            <a:pPr indent="450850">
              <a:buFontTx/>
              <a:buChar char="•"/>
              <a:tabLst>
                <a:tab pos="685800" algn="l"/>
              </a:tabLst>
            </a:pPr>
            <a:endParaRPr lang="ru-RU" sz="800" b="1" dirty="0">
              <a:solidFill>
                <a:srgbClr val="3333CC"/>
              </a:solidFill>
              <a:latin typeface="Times New Roman" pitchFamily="18" charset="0"/>
            </a:endParaRPr>
          </a:p>
          <a:p>
            <a:pPr indent="450850">
              <a:buFontTx/>
              <a:buChar char="•"/>
              <a:tabLst>
                <a:tab pos="685800" algn="l"/>
              </a:tabLs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</a:rPr>
              <a:t>система требований к учебно-материальной базе.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55" name="Group 443"/>
          <p:cNvGraphicFramePr>
            <a:graphicFrameLocks noGrp="1"/>
          </p:cNvGraphicFramePr>
          <p:nvPr/>
        </p:nvGraphicFramePr>
        <p:xfrm>
          <a:off x="304800" y="304800"/>
          <a:ext cx="8534400" cy="6465254"/>
        </p:xfrm>
        <a:graphic>
          <a:graphicData uri="http://schemas.openxmlformats.org/drawingml/2006/table">
            <a:tbl>
              <a:tblPr/>
              <a:tblGrid>
                <a:gridCol w="2392363"/>
                <a:gridCol w="1220787"/>
                <a:gridCol w="1220788"/>
                <a:gridCol w="1222375"/>
                <a:gridCol w="1220787"/>
                <a:gridCol w="1257300"/>
              </a:tblGrid>
              <a:tr h="5461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Примерный учебный план образовательного учреждения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5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Учебные предметы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часов в неделю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Внеурочная деятельность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Спортивные кружки, секции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Растим патриотов России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Предметные кружки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Музыкальные кружки, театральная студия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работа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деятельность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>
                <a:solidFill>
                  <a:schemeClr val="accent2"/>
                </a:solidFill>
              </a:rPr>
              <a:t>Планируемые результаты воспитания и социализации учащихся начальной школы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838200" y="838200"/>
            <a:ext cx="8305800" cy="5791200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19400" y="1447800"/>
            <a:ext cx="419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chemeClr val="folHlink"/>
                </a:solidFill>
              </a:rPr>
              <a:t>Первый уровень результатов</a:t>
            </a:r>
            <a:r>
              <a:rPr lang="ru-RU" sz="2000" b="1" dirty="0">
                <a:solidFill>
                  <a:schemeClr val="folHlink"/>
                </a:solidFill>
              </a:rPr>
              <a:t> </a:t>
            </a:r>
            <a:r>
              <a:rPr lang="ru-RU" sz="2000" b="1" dirty="0"/>
              <a:t>– приобретение школьником социальных знаний (1-й класс)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3581400" y="274320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590800" y="2971800"/>
            <a:ext cx="47244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solidFill>
                  <a:schemeClr val="folHlink"/>
                </a:solidFill>
              </a:rPr>
              <a:t>Второй уровень результатов</a:t>
            </a:r>
            <a:r>
              <a:rPr lang="ru-RU" sz="2000" b="1" dirty="0"/>
              <a:t> – получение школьником опыта переживания и позитивного отношения к базовым ценностям общества </a:t>
            </a:r>
          </a:p>
          <a:p>
            <a:pPr algn="ctr">
              <a:spcBef>
                <a:spcPct val="50000"/>
              </a:spcBef>
            </a:pPr>
            <a:r>
              <a:rPr lang="ru-RU" sz="2000" b="1" dirty="0"/>
              <a:t>(2-3-й класс)</a:t>
            </a:r>
            <a:r>
              <a:rPr lang="ru-RU" dirty="0"/>
              <a:t> 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1981200" y="5105400"/>
            <a:ext cx="609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362200" y="5181600"/>
            <a:ext cx="59436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>
                <a:solidFill>
                  <a:schemeClr val="folHlink"/>
                </a:solidFill>
              </a:rPr>
              <a:t>Третий уровень результатов</a:t>
            </a:r>
            <a:r>
              <a:rPr lang="ru-RU" sz="2000" b="1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– получение школьником опыта самостоятельного общественного действия (4-й класс) 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28600" y="1066800"/>
            <a:ext cx="2286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1818FF"/>
                </a:solidFill>
              </a:rPr>
              <a:t>Достигается во взаимодействии с педагогом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28600" y="2971800"/>
            <a:ext cx="2057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1818FF"/>
                </a:solidFill>
              </a:rPr>
              <a:t>Достигается в дружественной детской среде (коллективе)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52400" y="5181600"/>
            <a:ext cx="243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1818FF"/>
                </a:solidFill>
              </a:rPr>
              <a:t>Достигается во взаимодействии с социальными субъектами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12" name="Rectangle 28"/>
          <p:cNvSpPr>
            <a:spLocks noChangeArrowheads="1"/>
          </p:cNvSpPr>
          <p:nvPr/>
        </p:nvSpPr>
        <p:spPr bwMode="auto">
          <a:xfrm>
            <a:off x="2590800" y="381000"/>
            <a:ext cx="60864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>
                <a:solidFill>
                  <a:schemeClr val="accent2"/>
                </a:solidFill>
                <a:latin typeface="Times New Roman" pitchFamily="18" charset="0"/>
              </a:rPr>
              <a:t>МЕТОДИЧЕСКИЙ КОНСТРУКТОР ВНЕУРОЧНОЙ ОБРАЗОВАТЕЛЬНОЙ ПРОГРАММЫ</a:t>
            </a:r>
            <a:r>
              <a:rPr lang="ru-RU" b="1">
                <a:solidFill>
                  <a:srgbClr val="1818FF"/>
                </a:solidFill>
                <a:latin typeface="Times New Roman" pitchFamily="18" charset="0"/>
              </a:rPr>
              <a:t> </a:t>
            </a:r>
            <a:br>
              <a:rPr lang="ru-RU" b="1">
                <a:solidFill>
                  <a:srgbClr val="1818FF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ХУДОЖЕСТВЕННОГО ТВОРЧЕСТВА</a:t>
            </a:r>
          </a:p>
        </p:txBody>
      </p:sp>
      <p:graphicFrame>
        <p:nvGraphicFramePr>
          <p:cNvPr id="14365" name="Group 29"/>
          <p:cNvGraphicFramePr>
            <a:graphicFrameLocks noGrp="1"/>
          </p:cNvGraphicFramePr>
          <p:nvPr/>
        </p:nvGraphicFramePr>
        <p:xfrm>
          <a:off x="457200" y="1371600"/>
          <a:ext cx="8229600" cy="4480560"/>
        </p:xfrm>
        <a:graphic>
          <a:graphicData uri="http://schemas.openxmlformats.org/drawingml/2006/table">
            <a:tbl>
              <a:tblPr/>
              <a:tblGrid>
                <a:gridCol w="2057400"/>
                <a:gridCol w="2054225"/>
                <a:gridCol w="2058988"/>
                <a:gridCol w="2058987"/>
              </a:tblGrid>
              <a:tr h="1727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Воспитательные результаты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школьником  социальных знаний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 уровень)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ценностного отношения к социальной реальности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 уровень)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опыта самостоятельного общественного действия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 уровень)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внеурочной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детских объединений художественного творчества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6351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Художественные выставки, фестивали искусств, спектакли в классе, школе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Художественные акции и проекты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школьников в окружающем школу социуме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499</TotalTime>
  <Words>714</Words>
  <Application>Microsoft Office PowerPoint</Application>
  <PresentationFormat>Экран (4:3)</PresentationFormat>
  <Paragraphs>227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Новый федеральный государственный стандарт (ФГОС). Перспективы перехода образовательных учреждений. </vt:lpstr>
      <vt:lpstr>Слайд 2</vt:lpstr>
      <vt:lpstr>Основы школьного стандарта второго поколения  </vt:lpstr>
      <vt:lpstr>При введении ФГОС второго поколения, осуществляется переход: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SamLab.ws</cp:lastModifiedBy>
  <cp:revision>62</cp:revision>
  <dcterms:modified xsi:type="dcterms:W3CDTF">2010-04-07T15:00:48Z</dcterms:modified>
</cp:coreProperties>
</file>